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231F20"/>
                </a:solidFill>
                <a:latin typeface="Lato-Black"/>
                <a:cs typeface="Lato-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231F20"/>
                </a:solidFill>
                <a:latin typeface="Lato-Black"/>
                <a:cs typeface="Lato-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231F20"/>
                </a:solidFill>
                <a:latin typeface="Lato-Black"/>
                <a:cs typeface="Lato-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03771" y="385061"/>
            <a:ext cx="4364857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231F20"/>
                </a:solidFill>
                <a:latin typeface="Lato-Black"/>
                <a:cs typeface="Lato-Blac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01700" y="3171888"/>
            <a:ext cx="5969000" cy="5948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1695513"/>
            <a:ext cx="1831339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solidFill>
                  <a:srgbClr val="404040"/>
                </a:solidFill>
                <a:latin typeface="Lato"/>
                <a:cs typeface="Lato"/>
              </a:rPr>
              <a:t>Replace</a:t>
            </a:r>
            <a:r>
              <a:rPr dirty="0" sz="1400" spc="-95" b="1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400" spc="0" b="1">
                <a:solidFill>
                  <a:srgbClr val="404040"/>
                </a:solidFill>
                <a:latin typeface="Lato"/>
                <a:cs typeface="Lato"/>
              </a:rPr>
              <a:t>with</a:t>
            </a:r>
            <a:r>
              <a:rPr dirty="0" sz="1400" spc="-95" b="1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400" spc="5" b="1">
                <a:solidFill>
                  <a:srgbClr val="404040"/>
                </a:solidFill>
                <a:latin typeface="Lato"/>
                <a:cs typeface="Lato"/>
              </a:rPr>
              <a:t>your</a:t>
            </a:r>
            <a:r>
              <a:rPr dirty="0" sz="1400" spc="-95" b="1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400" spc="-5" b="1">
                <a:solidFill>
                  <a:srgbClr val="404040"/>
                </a:solidFill>
                <a:latin typeface="Lato"/>
                <a:cs typeface="Lato"/>
              </a:rPr>
              <a:t>logo</a:t>
            </a:r>
            <a:endParaRPr sz="1400">
              <a:latin typeface="Lato"/>
              <a:cs typeface="Lato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44725" y="2349500"/>
            <a:ext cx="327088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40">
                <a:solidFill>
                  <a:srgbClr val="404040"/>
                </a:solidFill>
                <a:latin typeface="Lato"/>
                <a:cs typeface="Lato"/>
              </a:rPr>
              <a:t>Career</a:t>
            </a:r>
            <a:r>
              <a:rPr dirty="0" sz="3000" spc="-215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3000" spc="25">
                <a:solidFill>
                  <a:srgbClr val="404040"/>
                </a:solidFill>
                <a:latin typeface="Lato"/>
                <a:cs typeface="Lato"/>
              </a:rPr>
              <a:t>Exploration</a:t>
            </a:r>
            <a:endParaRPr sz="3000">
              <a:latin typeface="Lato"/>
              <a:cs typeface="La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1700" y="3171888"/>
            <a:ext cx="5913755" cy="594868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 marR="29209">
              <a:lnSpc>
                <a:spcPct val="102299"/>
              </a:lnSpc>
              <a:spcBef>
                <a:spcPts val="70"/>
              </a:spcBef>
            </a:pPr>
            <a:r>
              <a:rPr dirty="0" sz="1100" spc="-5" b="1">
                <a:solidFill>
                  <a:srgbClr val="404040"/>
                </a:solidFill>
                <a:latin typeface="Lato"/>
                <a:cs typeface="Lato"/>
              </a:rPr>
              <a:t>Concept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:</a:t>
            </a:r>
            <a:r>
              <a:rPr dirty="0" sz="1100" spc="-6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Break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class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20">
                <a:solidFill>
                  <a:srgbClr val="404040"/>
                </a:solidFill>
                <a:latin typeface="Lato-Light"/>
                <a:cs typeface="Lato-Light"/>
              </a:rPr>
              <a:t>up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into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small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groups,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bring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in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representatives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from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the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bank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talk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the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class 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about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"what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they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want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be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20">
                <a:solidFill>
                  <a:srgbClr val="404040"/>
                </a:solidFill>
                <a:latin typeface="Lato-Light"/>
                <a:cs typeface="Lato-Light"/>
              </a:rPr>
              <a:t>when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they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grow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up"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and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what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steps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they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need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get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there.</a:t>
            </a:r>
            <a:r>
              <a:rPr dirty="0" sz="1100" spc="12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This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is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also 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great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opportunity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bring in other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community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leaders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showcase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a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diverse set </a:t>
            </a:r>
            <a:r>
              <a:rPr dirty="0" sz="1100" spc="-25">
                <a:solidFill>
                  <a:srgbClr val="404040"/>
                </a:solidFill>
                <a:latin typeface="Lato-Light"/>
                <a:cs typeface="Lato-Light"/>
              </a:rPr>
              <a:t>of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jobs. A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short 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worksheet/diagnostic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test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will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help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facilitate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the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0">
                <a:solidFill>
                  <a:srgbClr val="404040"/>
                </a:solidFill>
                <a:latin typeface="Lato-Light"/>
                <a:cs typeface="Lato-Light"/>
              </a:rPr>
              <a:t>discussion;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5">
                <a:solidFill>
                  <a:srgbClr val="404040"/>
                </a:solidFill>
                <a:latin typeface="Lato-Light"/>
                <a:cs typeface="Lato-Light"/>
              </a:rPr>
              <a:t>EVERFI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provide.</a:t>
            </a:r>
            <a:endParaRPr sz="1100">
              <a:latin typeface="Lato-Light"/>
              <a:cs typeface="Lato-Light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100" spc="0" b="1">
                <a:solidFill>
                  <a:srgbClr val="404040"/>
                </a:solidFill>
                <a:latin typeface="Lato"/>
                <a:cs typeface="Lato"/>
              </a:rPr>
              <a:t>Draft </a:t>
            </a:r>
            <a:r>
              <a:rPr dirty="0" sz="1100" b="1">
                <a:solidFill>
                  <a:srgbClr val="404040"/>
                </a:solidFill>
                <a:latin typeface="Lato"/>
                <a:cs typeface="Lato"/>
              </a:rPr>
              <a:t>Run </a:t>
            </a:r>
            <a:r>
              <a:rPr dirty="0" sz="1100" spc="-15" b="1">
                <a:solidFill>
                  <a:srgbClr val="404040"/>
                </a:solidFill>
                <a:latin typeface="Lato"/>
                <a:cs typeface="Lato"/>
              </a:rPr>
              <a:t>of</a:t>
            </a:r>
            <a:r>
              <a:rPr dirty="0" sz="1100" spc="-190" b="1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100" spc="-10" b="1">
                <a:solidFill>
                  <a:srgbClr val="404040"/>
                </a:solidFill>
                <a:latin typeface="Lato"/>
                <a:cs typeface="Lato"/>
              </a:rPr>
              <a:t>Show:</a:t>
            </a:r>
            <a:endParaRPr sz="1100">
              <a:latin typeface="Lato"/>
              <a:cs typeface="Lato"/>
            </a:endParaRPr>
          </a:p>
          <a:p>
            <a:pPr marL="469900" marR="748030" indent="-228600">
              <a:lnSpc>
                <a:spcPts val="1430"/>
              </a:lnSpc>
              <a:spcBef>
                <a:spcPts val="60"/>
              </a:spcBef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100" spc="10">
                <a:solidFill>
                  <a:srgbClr val="404040"/>
                </a:solidFill>
                <a:latin typeface="Lato"/>
                <a:cs typeface="Lato"/>
              </a:rPr>
              <a:t>(</a:t>
            </a:r>
            <a:r>
              <a:rPr dirty="0" sz="1200" spc="10">
                <a:solidFill>
                  <a:srgbClr val="404040"/>
                </a:solidFill>
                <a:latin typeface="Lato-Light"/>
                <a:cs typeface="Lato-Light"/>
              </a:rPr>
              <a:t>3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minutes):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Introductions,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say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hello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students,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explain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5">
                <a:solidFill>
                  <a:srgbClr val="404040"/>
                </a:solidFill>
                <a:latin typeface="Lato-Light"/>
                <a:cs typeface="Lato-Light"/>
              </a:rPr>
              <a:t>why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you’re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there  (introduction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suggestions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about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your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career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below)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36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25">
                <a:solidFill>
                  <a:srgbClr val="404040"/>
                </a:solidFill>
                <a:latin typeface="Lato-Light"/>
                <a:cs typeface="Lato-Light"/>
              </a:rPr>
              <a:t>(2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minutes):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Break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class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into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small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groups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and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pass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out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career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diagnostic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worksheets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10">
                <a:solidFill>
                  <a:srgbClr val="404040"/>
                </a:solidFill>
                <a:latin typeface="Lato-Light"/>
                <a:cs typeface="Lato-Light"/>
              </a:rPr>
              <a:t>(20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minutes):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Explain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activity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children,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give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them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time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complete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worksheet</a:t>
            </a:r>
            <a:endParaRPr sz="1200">
              <a:latin typeface="Lato-Light"/>
              <a:cs typeface="Lato-Light"/>
            </a:endParaRPr>
          </a:p>
          <a:p>
            <a:pPr marL="469900" marR="5080" indent="-228600">
              <a:lnSpc>
                <a:spcPts val="1430"/>
              </a:lnSpc>
              <a:spcBef>
                <a:spcPts val="50"/>
              </a:spcBef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10">
                <a:solidFill>
                  <a:srgbClr val="404040"/>
                </a:solidFill>
                <a:latin typeface="Lato-Light"/>
                <a:cs typeface="Lato-Light"/>
              </a:rPr>
              <a:t>(15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minutes):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Q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&amp;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A: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Give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short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background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about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5">
                <a:solidFill>
                  <a:srgbClr val="404040"/>
                </a:solidFill>
                <a:latin typeface="Lato-Light"/>
                <a:cs typeface="Lato-Light"/>
              </a:rPr>
              <a:t>how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404040"/>
                </a:solidFill>
                <a:latin typeface="Lato-Light"/>
                <a:cs typeface="Lato-Light"/>
              </a:rPr>
              <a:t>each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volunteer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got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started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in  your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career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path,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other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options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considered,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what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was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important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in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getting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to  where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are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today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(ex: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education,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work ethic),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encourage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students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to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ask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 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questions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throughout.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Ask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students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about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their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career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dreams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35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25">
                <a:solidFill>
                  <a:srgbClr val="404040"/>
                </a:solidFill>
                <a:latin typeface="Lato-Light"/>
                <a:cs typeface="Lato-Light"/>
              </a:rPr>
              <a:t>(2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minutes):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Conclude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with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404040"/>
                </a:solidFill>
                <a:latin typeface="Lato-Light"/>
                <a:cs typeface="Lato-Light"/>
              </a:rPr>
              <a:t>photo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opportunity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with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entire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class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(*who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have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404040"/>
                </a:solidFill>
                <a:latin typeface="Lato-Light"/>
                <a:cs typeface="Lato-Light"/>
              </a:rPr>
              <a:t>photo</a:t>
            </a:r>
            <a:endParaRPr sz="1200">
              <a:latin typeface="Lato-Light"/>
              <a:cs typeface="Lato-Light"/>
            </a:endParaRPr>
          </a:p>
          <a:p>
            <a:pPr marL="469900">
              <a:lnSpc>
                <a:spcPts val="1430"/>
              </a:lnSpc>
            </a:pP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release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forms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on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file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with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the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school)</a:t>
            </a:r>
            <a:endParaRPr sz="1200">
              <a:latin typeface="Lato-Light"/>
              <a:cs typeface="Lato-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30"/>
              </a:lnSpc>
            </a:pPr>
            <a:r>
              <a:rPr dirty="0" sz="1200" spc="0" b="1">
                <a:solidFill>
                  <a:srgbClr val="404040"/>
                </a:solidFill>
                <a:latin typeface="Lato"/>
                <a:cs typeface="Lato"/>
              </a:rPr>
              <a:t>Introduction</a:t>
            </a:r>
            <a:r>
              <a:rPr dirty="0" sz="1200" spc="-60" b="1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200" spc="-5" b="1">
                <a:solidFill>
                  <a:srgbClr val="404040"/>
                </a:solidFill>
                <a:latin typeface="Lato"/>
                <a:cs typeface="Lato"/>
              </a:rPr>
              <a:t>Suggestions</a:t>
            </a:r>
            <a:r>
              <a:rPr dirty="0" sz="1200" spc="-60" b="1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200" spc="-45">
                <a:solidFill>
                  <a:srgbClr val="404040"/>
                </a:solidFill>
                <a:latin typeface="Lato-Light"/>
                <a:cs typeface="Lato-Light"/>
              </a:rPr>
              <a:t>-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Below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are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404040"/>
                </a:solidFill>
                <a:latin typeface="Lato-Light"/>
                <a:cs typeface="Lato-Light"/>
              </a:rPr>
              <a:t>some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things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can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share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during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your</a:t>
            </a:r>
            <a:r>
              <a:rPr dirty="0" sz="12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introduction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General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background</a:t>
            </a:r>
            <a:r>
              <a:rPr dirty="0" sz="1200" spc="-2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info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How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did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get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started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in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banking?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-25">
                <a:solidFill>
                  <a:srgbClr val="404040"/>
                </a:solidFill>
                <a:latin typeface="Lato-Light"/>
                <a:cs typeface="Lato-Light"/>
              </a:rPr>
              <a:t>Why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404040"/>
                </a:solidFill>
                <a:latin typeface="Lato-Light"/>
                <a:cs typeface="Lato-Light"/>
              </a:rPr>
              <a:t>do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think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financial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literacy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is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important?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3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What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404040"/>
                </a:solidFill>
                <a:latin typeface="Lato-Light"/>
                <a:cs typeface="Lato-Light"/>
              </a:rPr>
              <a:t>do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404040"/>
                </a:solidFill>
                <a:latin typeface="Lato-Light"/>
                <a:cs typeface="Lato-Light"/>
              </a:rPr>
              <a:t>do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in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your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day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day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role?</a:t>
            </a:r>
            <a:endParaRPr sz="1200">
              <a:latin typeface="Lato-Light"/>
              <a:cs typeface="Lato-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Courier New"/>
              <a:buChar char="o"/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30"/>
              </a:lnSpc>
            </a:pPr>
            <a:r>
              <a:rPr dirty="0" sz="1200" spc="0" b="1">
                <a:solidFill>
                  <a:srgbClr val="404040"/>
                </a:solidFill>
                <a:latin typeface="Lato"/>
                <a:cs typeface="Lato"/>
              </a:rPr>
              <a:t>Packing</a:t>
            </a:r>
            <a:r>
              <a:rPr dirty="0" sz="1200" spc="-70" b="1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200" spc="0" b="1">
                <a:solidFill>
                  <a:srgbClr val="404040"/>
                </a:solidFill>
                <a:latin typeface="Lato"/>
                <a:cs typeface="Lato"/>
              </a:rPr>
              <a:t>List:</a:t>
            </a:r>
            <a:endParaRPr sz="1200">
              <a:latin typeface="Lato"/>
              <a:cs typeface="Lato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10">
                <a:solidFill>
                  <a:srgbClr val="404040"/>
                </a:solidFill>
                <a:latin typeface="Lato-Light"/>
                <a:cs typeface="Lato-Light"/>
              </a:rPr>
              <a:t>Prizes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for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students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10">
                <a:solidFill>
                  <a:srgbClr val="404040"/>
                </a:solidFill>
                <a:latin typeface="Lato-Light"/>
                <a:cs typeface="Lato-Light"/>
              </a:rPr>
              <a:t>(if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applicable)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Event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poster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10">
                <a:solidFill>
                  <a:srgbClr val="404040"/>
                </a:solidFill>
                <a:latin typeface="Lato-Light"/>
                <a:cs typeface="Lato-Light"/>
              </a:rPr>
              <a:t>Career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Worksheets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10">
                <a:solidFill>
                  <a:srgbClr val="404040"/>
                </a:solidFill>
                <a:latin typeface="Lato-Light"/>
                <a:cs typeface="Lato-Light"/>
              </a:rPr>
              <a:t>(print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404040"/>
                </a:solidFill>
                <a:latin typeface="Lato-Light"/>
                <a:cs typeface="Lato-Light"/>
              </a:rPr>
              <a:t>enough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for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every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student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in</a:t>
            </a:r>
            <a:r>
              <a:rPr dirty="0" sz="12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class)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Branded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pens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for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worksheets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2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Thank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404040"/>
                </a:solidFill>
                <a:latin typeface="Lato-Light"/>
                <a:cs typeface="Lato-Light"/>
              </a:rPr>
              <a:t>note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for</a:t>
            </a:r>
            <a:r>
              <a:rPr dirty="0" sz="1200" spc="-1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404040"/>
                </a:solidFill>
                <a:latin typeface="Lato-Light"/>
                <a:cs typeface="Lato-Light"/>
              </a:rPr>
              <a:t>teacher</a:t>
            </a:r>
            <a:endParaRPr sz="1200">
              <a:latin typeface="Lato-Light"/>
              <a:cs typeface="Lato-Light"/>
            </a:endParaRPr>
          </a:p>
          <a:p>
            <a:pPr marL="469900" indent="-228600">
              <a:lnSpc>
                <a:spcPts val="143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Camera </a:t>
            </a:r>
            <a:r>
              <a:rPr dirty="0" sz="1200" spc="25">
                <a:solidFill>
                  <a:srgbClr val="404040"/>
                </a:solidFill>
                <a:latin typeface="Lato-Light"/>
                <a:cs typeface="Lato-Light"/>
              </a:rPr>
              <a:t>(or</a:t>
            </a:r>
            <a:r>
              <a:rPr dirty="0" sz="1200" spc="-20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404040"/>
                </a:solidFill>
                <a:latin typeface="Lato-Light"/>
                <a:cs typeface="Lato-Light"/>
              </a:rPr>
              <a:t>phone)</a:t>
            </a:r>
            <a:endParaRPr sz="1200">
              <a:latin typeface="Lato-Light"/>
              <a:cs typeface="Lato-Light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Courier New"/>
              <a:buChar char="o"/>
            </a:pP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435"/>
              </a:lnSpc>
            </a:pPr>
            <a:r>
              <a:rPr dirty="0" sz="1200" spc="0" b="1">
                <a:solidFill>
                  <a:srgbClr val="404040"/>
                </a:solidFill>
                <a:latin typeface="Lato"/>
                <a:cs typeface="Lato"/>
              </a:rPr>
              <a:t>Venue:</a:t>
            </a:r>
            <a:endParaRPr sz="1200">
              <a:latin typeface="Lato"/>
              <a:cs typeface="Lato"/>
            </a:endParaRPr>
          </a:p>
          <a:p>
            <a:pPr marL="469900" indent="-228600">
              <a:lnSpc>
                <a:spcPts val="1435"/>
              </a:lnSpc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0">
                <a:solidFill>
                  <a:srgbClr val="404040"/>
                </a:solidFill>
                <a:latin typeface="Lato-Light"/>
                <a:cs typeface="Lato-Light"/>
              </a:rPr>
              <a:t>Classroom</a:t>
            </a:r>
            <a:endParaRPr sz="1200">
              <a:latin typeface="Lato-Light"/>
              <a:cs typeface="Lato-Ligh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667125" y="914400"/>
            <a:ext cx="3657600" cy="10191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45622" y="1418272"/>
            <a:ext cx="1356779" cy="2114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892175"/>
            <a:ext cx="5901055" cy="4425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9900" indent="-228600">
              <a:lnSpc>
                <a:spcPct val="100000"/>
              </a:lnSpc>
              <a:spcBef>
                <a:spcPts val="100"/>
              </a:spcBef>
              <a:buSzPct val="91666"/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sz="1200" spc="5">
                <a:solidFill>
                  <a:srgbClr val="404040"/>
                </a:solidFill>
                <a:latin typeface="Lato-Light"/>
                <a:cs typeface="Lato-Light"/>
              </a:rPr>
              <a:t>Library</a:t>
            </a:r>
            <a:endParaRPr sz="1200">
              <a:latin typeface="Lato-Light"/>
              <a:cs typeface="Lato-Light"/>
            </a:endParaRPr>
          </a:p>
          <a:p>
            <a:pPr marL="12700">
              <a:lnSpc>
                <a:spcPct val="100000"/>
              </a:lnSpc>
              <a:spcBef>
                <a:spcPts val="1335"/>
              </a:spcBef>
            </a:pPr>
            <a:r>
              <a:rPr dirty="0" sz="1200" b="1">
                <a:solidFill>
                  <a:srgbClr val="404040"/>
                </a:solidFill>
                <a:latin typeface="Lato"/>
                <a:cs typeface="Lato"/>
              </a:rPr>
              <a:t>Post</a:t>
            </a:r>
            <a:r>
              <a:rPr dirty="0" sz="1200" spc="-65" b="1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200" b="1">
                <a:solidFill>
                  <a:srgbClr val="404040"/>
                </a:solidFill>
                <a:latin typeface="Lato"/>
                <a:cs typeface="Lato"/>
              </a:rPr>
              <a:t>event:</a:t>
            </a:r>
            <a:endParaRPr sz="120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marL="469900" marR="44450" indent="-228600">
              <a:lnSpc>
                <a:spcPct val="102299"/>
              </a:lnSpc>
              <a:spcBef>
                <a:spcPts val="5"/>
              </a:spcBef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u="sng" sz="1100" spc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Lato"/>
                <a:cs typeface="Lato"/>
              </a:rPr>
              <a:t>Report:</a:t>
            </a:r>
            <a:r>
              <a:rPr dirty="0" sz="1100" spc="-65">
                <a:solidFill>
                  <a:srgbClr val="404040"/>
                </a:solidFill>
                <a:latin typeface="Lato"/>
                <a:cs typeface="Lato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Make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sure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follow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your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internal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procedures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for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reporting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your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volunteer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time</a:t>
            </a:r>
            <a:r>
              <a:rPr dirty="0" sz="1100" spc="-8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at 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the</a:t>
            </a:r>
            <a:r>
              <a:rPr dirty="0" sz="1100" spc="-95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school.</a:t>
            </a:r>
            <a:endParaRPr sz="1100">
              <a:latin typeface="Lato-Light"/>
              <a:cs typeface="Lato-Light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404040"/>
              </a:buClr>
              <a:buFont typeface="Courier New"/>
              <a:buChar char="o"/>
            </a:pPr>
            <a:endParaRPr sz="1150">
              <a:latin typeface="Times New Roman"/>
              <a:cs typeface="Times New Roman"/>
            </a:endParaRPr>
          </a:p>
          <a:p>
            <a:pPr marL="469900" marR="5080" indent="-228600">
              <a:lnSpc>
                <a:spcPct val="102299"/>
              </a:lnSpc>
              <a:buFont typeface="Courier New"/>
              <a:buChar char="o"/>
              <a:tabLst>
                <a:tab pos="469265" algn="l"/>
                <a:tab pos="469900" algn="l"/>
              </a:tabLst>
            </a:pPr>
            <a:r>
              <a:rPr dirty="0" u="sng" sz="1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Lato"/>
                <a:cs typeface="Lato"/>
              </a:rPr>
              <a:t>Say</a:t>
            </a:r>
            <a:r>
              <a:rPr dirty="0" u="sng" sz="1100" spc="-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Lato"/>
                <a:cs typeface="Lato"/>
              </a:rPr>
              <a:t> </a:t>
            </a:r>
            <a:r>
              <a:rPr dirty="0" u="sng" sz="11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Lato"/>
                <a:cs typeface="Lato"/>
              </a:rPr>
              <a:t>Thank</a:t>
            </a:r>
            <a:r>
              <a:rPr dirty="0" u="sng" sz="1100" spc="-7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Lato"/>
                <a:cs typeface="Lato"/>
              </a:rPr>
              <a:t> </a:t>
            </a:r>
            <a:r>
              <a:rPr dirty="0" u="sng" sz="1100" spc="-5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Lato"/>
                <a:cs typeface="Lato"/>
              </a:rPr>
              <a:t>You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: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Send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the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teacher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a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thank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email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for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allowing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15">
                <a:solidFill>
                  <a:srgbClr val="404040"/>
                </a:solidFill>
                <a:latin typeface="Lato-Light"/>
                <a:cs typeface="Lato-Light"/>
              </a:rPr>
              <a:t>you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to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join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0">
                <a:solidFill>
                  <a:srgbClr val="404040"/>
                </a:solidFill>
                <a:latin typeface="Lato-Light"/>
                <a:cs typeface="Lato-Light"/>
              </a:rPr>
              <a:t>their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class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>
                <a:solidFill>
                  <a:srgbClr val="404040"/>
                </a:solidFill>
                <a:latin typeface="Lato-Light"/>
                <a:cs typeface="Lato-Light"/>
              </a:rPr>
              <a:t>for</a:t>
            </a:r>
            <a:r>
              <a:rPr dirty="0" sz="1100" spc="-90">
                <a:solidFill>
                  <a:srgbClr val="404040"/>
                </a:solidFill>
                <a:latin typeface="Lato-Light"/>
                <a:cs typeface="Lato-Light"/>
              </a:rPr>
              <a:t> </a:t>
            </a:r>
            <a:r>
              <a:rPr dirty="0" sz="1100" spc="-5">
                <a:solidFill>
                  <a:srgbClr val="404040"/>
                </a:solidFill>
                <a:latin typeface="Lato-Light"/>
                <a:cs typeface="Lato-Light"/>
              </a:rPr>
              <a:t>the  </a:t>
            </a:r>
            <a:r>
              <a:rPr dirty="0" sz="1100" spc="-20">
                <a:solidFill>
                  <a:srgbClr val="404040"/>
                </a:solidFill>
                <a:latin typeface="Lato-Light"/>
                <a:cs typeface="Lato-Light"/>
              </a:rPr>
              <a:t>day.</a:t>
            </a:r>
            <a:endParaRPr sz="1100">
              <a:latin typeface="Lato-Light"/>
              <a:cs typeface="Lato-Light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100" spc="-5" b="1">
                <a:latin typeface="Lato"/>
                <a:cs typeface="Lato"/>
              </a:rPr>
              <a:t>Q&amp;A Questions</a:t>
            </a:r>
            <a:r>
              <a:rPr dirty="0" sz="1100" spc="-120" b="1">
                <a:latin typeface="Lato"/>
                <a:cs typeface="Lato"/>
              </a:rPr>
              <a:t> </a:t>
            </a:r>
            <a:r>
              <a:rPr dirty="0" sz="1100" spc="0" b="1">
                <a:latin typeface="Lato"/>
                <a:cs typeface="Lato"/>
              </a:rPr>
              <a:t>:</a:t>
            </a:r>
            <a:endParaRPr sz="1100">
              <a:latin typeface="Lato"/>
              <a:cs typeface="Lato"/>
            </a:endParaRPr>
          </a:p>
          <a:p>
            <a:pPr marL="12700" marR="46990">
              <a:lnSpc>
                <a:spcPct val="113599"/>
              </a:lnSpc>
            </a:pPr>
            <a:r>
              <a:rPr dirty="0" sz="1100" spc="5">
                <a:latin typeface="Lato-Light"/>
                <a:cs typeface="Lato-Light"/>
              </a:rPr>
              <a:t>Just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in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case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students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don’t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have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a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ton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20">
                <a:latin typeface="Lato-Light"/>
                <a:cs typeface="Lato-Light"/>
              </a:rPr>
              <a:t>of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questions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at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the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10">
                <a:latin typeface="Lato-Light"/>
                <a:cs typeface="Lato-Light"/>
              </a:rPr>
              <a:t>start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here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5">
                <a:latin typeface="Lato-Light"/>
                <a:cs typeface="Lato-Light"/>
              </a:rPr>
              <a:t>are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some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questions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that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</a:t>
            </a:r>
            <a:r>
              <a:rPr dirty="0" sz="1100" spc="-8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can  </a:t>
            </a:r>
            <a:r>
              <a:rPr dirty="0" sz="1100" spc="10">
                <a:latin typeface="Lato-Light"/>
                <a:cs typeface="Lato-Light"/>
              </a:rPr>
              <a:t>start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by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answering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to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get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them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10">
                <a:latin typeface="Lato-Light"/>
                <a:cs typeface="Lato-Light"/>
              </a:rPr>
              <a:t>started!</a:t>
            </a:r>
            <a:endParaRPr sz="1100">
              <a:latin typeface="Lato-Light"/>
              <a:cs typeface="Lato-Light"/>
            </a:endParaRPr>
          </a:p>
          <a:p>
            <a:pPr marL="469900" indent="-228600">
              <a:lnSpc>
                <a:spcPct val="100000"/>
              </a:lnSpc>
              <a:spcBef>
                <a:spcPts val="180"/>
              </a:spcBef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5">
                <a:latin typeface="Lato-Light"/>
                <a:cs typeface="Lato-Light"/>
              </a:rPr>
              <a:t>Where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did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grow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35">
                <a:latin typeface="Lato-Light"/>
                <a:cs typeface="Lato-Light"/>
              </a:rPr>
              <a:t>up?</a:t>
            </a:r>
            <a:endParaRPr sz="1100">
              <a:latin typeface="Lato-Light"/>
              <a:cs typeface="Lato-Light"/>
            </a:endParaRPr>
          </a:p>
          <a:p>
            <a:pPr marL="469900" indent="-228600"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10">
                <a:latin typeface="Lato-Light"/>
                <a:cs typeface="Lato-Light"/>
              </a:rPr>
              <a:t>What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did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your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parents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do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for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work?</a:t>
            </a:r>
            <a:endParaRPr sz="1100">
              <a:latin typeface="Lato-Light"/>
              <a:cs typeface="Lato-Light"/>
            </a:endParaRPr>
          </a:p>
          <a:p>
            <a:pPr marL="469900" indent="-228600"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10">
                <a:latin typeface="Lato-Light"/>
                <a:cs typeface="Lato-Light"/>
              </a:rPr>
              <a:t>What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was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your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5">
                <a:latin typeface="Lato-Light"/>
                <a:cs typeface="Lato-Light"/>
              </a:rPr>
              <a:t>first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exposure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to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banking/your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current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career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20">
                <a:latin typeface="Lato-Light"/>
                <a:cs typeface="Lato-Light"/>
              </a:rPr>
              <a:t>path?</a:t>
            </a:r>
            <a:endParaRPr sz="1100">
              <a:latin typeface="Lato-Light"/>
              <a:cs typeface="Lato-Light"/>
            </a:endParaRPr>
          </a:p>
          <a:p>
            <a:pPr marL="469900" marR="459105" indent="-228600">
              <a:lnSpc>
                <a:spcPct val="102299"/>
              </a:lnSpc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10">
                <a:latin typeface="Lato-Light"/>
                <a:cs typeface="Lato-Light"/>
              </a:rPr>
              <a:t>What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did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think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about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your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career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5">
                <a:latin typeface="Lato-Light"/>
                <a:cs typeface="Lato-Light"/>
              </a:rPr>
              <a:t>or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line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20">
                <a:latin typeface="Lato-Light"/>
                <a:cs typeface="Lato-Light"/>
              </a:rPr>
              <a:t>of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work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20">
                <a:latin typeface="Lato-Light"/>
                <a:cs typeface="Lato-Light"/>
              </a:rPr>
              <a:t>when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were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their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25">
                <a:latin typeface="Lato-Light"/>
                <a:cs typeface="Lato-Light"/>
              </a:rPr>
              <a:t>age?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What  </a:t>
            </a:r>
            <a:r>
              <a:rPr dirty="0" sz="1100" spc="-5">
                <a:latin typeface="Lato-Light"/>
                <a:cs typeface="Lato-Light"/>
              </a:rPr>
              <a:t>perceptions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were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5">
                <a:latin typeface="Lato-Light"/>
                <a:cs typeface="Lato-Light"/>
              </a:rPr>
              <a:t>right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5">
                <a:latin typeface="Lato-Light"/>
                <a:cs typeface="Lato-Light"/>
              </a:rPr>
              <a:t>or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wrong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20">
                <a:latin typeface="Lato-Light"/>
                <a:cs typeface="Lato-Light"/>
              </a:rPr>
              <a:t>about?</a:t>
            </a:r>
            <a:endParaRPr sz="1100">
              <a:latin typeface="Lato-Light"/>
              <a:cs typeface="Lato-Light"/>
            </a:endParaRPr>
          </a:p>
          <a:p>
            <a:pPr marL="469900" indent="-228600"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10">
                <a:latin typeface="Lato-Light"/>
                <a:cs typeface="Lato-Light"/>
              </a:rPr>
              <a:t>What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did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study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in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20">
                <a:latin typeface="Lato-Light"/>
                <a:cs typeface="Lato-Light"/>
              </a:rPr>
              <a:t>school?</a:t>
            </a:r>
            <a:endParaRPr sz="1100">
              <a:latin typeface="Lato-Light"/>
              <a:cs typeface="Lato-Light"/>
            </a:endParaRPr>
          </a:p>
          <a:p>
            <a:pPr marL="469900" indent="-228600"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10">
                <a:latin typeface="Lato-Light"/>
                <a:cs typeface="Lato-Light"/>
              </a:rPr>
              <a:t>What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was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your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favorite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school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subject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at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their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25">
                <a:latin typeface="Lato-Light"/>
                <a:cs typeface="Lato-Light"/>
              </a:rPr>
              <a:t>age?</a:t>
            </a:r>
            <a:endParaRPr sz="1100">
              <a:latin typeface="Lato-Light"/>
              <a:cs typeface="Lato-Light"/>
            </a:endParaRPr>
          </a:p>
          <a:p>
            <a:pPr marL="469900" indent="-228600"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20">
                <a:latin typeface="Lato-Light"/>
                <a:cs typeface="Lato-Light"/>
              </a:rPr>
              <a:t>When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were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their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age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did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have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certain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career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aspirations?</a:t>
            </a:r>
            <a:endParaRPr sz="1100">
              <a:latin typeface="Lato-Light"/>
              <a:cs typeface="Lato-Light"/>
            </a:endParaRPr>
          </a:p>
          <a:p>
            <a:pPr marL="469900" marR="301625" indent="-228600">
              <a:lnSpc>
                <a:spcPct val="102299"/>
              </a:lnSpc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10">
                <a:latin typeface="Lato-Light"/>
                <a:cs typeface="Lato-Light"/>
              </a:rPr>
              <a:t>What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5">
                <a:latin typeface="Lato-Light"/>
                <a:cs typeface="Lato-Light"/>
              </a:rPr>
              <a:t>are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the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most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important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5">
                <a:latin typeface="Lato-Light"/>
                <a:cs typeface="Lato-Light"/>
              </a:rPr>
              <a:t>skills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for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young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kids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to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develop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5">
                <a:latin typeface="Lato-Light"/>
                <a:cs typeface="Lato-Light"/>
              </a:rPr>
              <a:t>to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be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ready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for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a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variety</a:t>
            </a:r>
            <a:r>
              <a:rPr dirty="0" sz="1100" spc="-90">
                <a:latin typeface="Lato-Light"/>
                <a:cs typeface="Lato-Light"/>
              </a:rPr>
              <a:t> </a:t>
            </a:r>
            <a:r>
              <a:rPr dirty="0" sz="1100" spc="-20">
                <a:latin typeface="Lato-Light"/>
                <a:cs typeface="Lato-Light"/>
              </a:rPr>
              <a:t>of  </a:t>
            </a:r>
            <a:r>
              <a:rPr dirty="0" sz="1100" spc="0">
                <a:latin typeface="Lato-Light"/>
                <a:cs typeface="Lato-Light"/>
              </a:rPr>
              <a:t>career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5">
                <a:latin typeface="Lato-Light"/>
                <a:cs typeface="Lato-Light"/>
              </a:rPr>
              <a:t>paths?</a:t>
            </a:r>
            <a:endParaRPr sz="1100">
              <a:latin typeface="Lato-Light"/>
              <a:cs typeface="Lato-Light"/>
            </a:endParaRPr>
          </a:p>
          <a:p>
            <a:pPr marL="469900" indent="-228600">
              <a:lnSpc>
                <a:spcPct val="100000"/>
              </a:lnSpc>
              <a:spcBef>
                <a:spcPts val="30"/>
              </a:spcBef>
              <a:buClr>
                <a:srgbClr val="404040"/>
              </a:buClr>
              <a:buFont typeface="Lato"/>
              <a:buChar char="o"/>
              <a:tabLst>
                <a:tab pos="469265" algn="l"/>
                <a:tab pos="469900" algn="l"/>
              </a:tabLst>
            </a:pPr>
            <a:r>
              <a:rPr dirty="0" sz="1100" spc="-10">
                <a:latin typeface="Lato-Light"/>
                <a:cs typeface="Lato-Light"/>
              </a:rPr>
              <a:t>What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0">
                <a:latin typeface="Lato-Light"/>
                <a:cs typeface="Lato-Light"/>
              </a:rPr>
              <a:t>is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your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favorite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5">
                <a:latin typeface="Lato-Light"/>
                <a:cs typeface="Lato-Light"/>
              </a:rPr>
              <a:t>part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20">
                <a:latin typeface="Lato-Light"/>
                <a:cs typeface="Lato-Light"/>
              </a:rPr>
              <a:t>of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your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25">
                <a:latin typeface="Lato-Light"/>
                <a:cs typeface="Lato-Light"/>
              </a:rPr>
              <a:t>job?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>
                <a:latin typeface="Lato-Light"/>
                <a:cs typeface="Lato-Light"/>
              </a:rPr>
              <a:t>Least</a:t>
            </a:r>
            <a:r>
              <a:rPr dirty="0" sz="1100" spc="-95">
                <a:latin typeface="Lato-Light"/>
                <a:cs typeface="Lato-Light"/>
              </a:rPr>
              <a:t> </a:t>
            </a:r>
            <a:r>
              <a:rPr dirty="0" sz="1100" spc="-10">
                <a:latin typeface="Lato-Light"/>
                <a:cs typeface="Lato-Light"/>
              </a:rPr>
              <a:t>favorite?</a:t>
            </a:r>
            <a:endParaRPr sz="1100">
              <a:latin typeface="Lato-Light"/>
              <a:cs typeface="Lato-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30"/>
              <a:t>Career </a:t>
            </a:r>
            <a:r>
              <a:rPr dirty="0" spc="15"/>
              <a:t>Clusters </a:t>
            </a:r>
            <a:r>
              <a:rPr dirty="0" spc="25"/>
              <a:t>Interest</a:t>
            </a:r>
            <a:r>
              <a:rPr dirty="0" spc="-360"/>
              <a:t> </a:t>
            </a:r>
            <a:r>
              <a:rPr dirty="0" spc="0"/>
              <a:t>Survey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57200" y="3012439"/>
          <a:ext cx="6864350" cy="17360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72275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Learn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how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grow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stay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alive.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76898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best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use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earth’s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natural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resources.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Hunt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and/or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fish.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Protect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1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environment.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outdoors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all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kinds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weather.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Plan,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budget,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keep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records.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346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Operate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machines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keep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them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 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repair.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Self-reliant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Nature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lover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Physically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Planner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Creative problem</a:t>
                      </a:r>
                      <a:r>
                        <a:rPr dirty="0" sz="1100" spc="-2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solver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Life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Earth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Chemistry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Agriculture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1: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57200" y="5260340"/>
          <a:ext cx="6864350" cy="22390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222567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64770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Read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follow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blueprints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and/or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instructions.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63754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Picture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my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mind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what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finished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product looks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like.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hands.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6642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that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requires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precise  results.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Solve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technical</a:t>
                      </a:r>
                      <a:r>
                        <a:rPr dirty="0" sz="1100" spc="-17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problems.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40386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Visit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learn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from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beautiful,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historic, 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interesting</a:t>
                      </a:r>
                      <a:r>
                        <a:rPr dirty="0" sz="1100" spc="-1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buildings.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Follow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logical,</a:t>
                      </a:r>
                      <a:r>
                        <a:rPr dirty="0" sz="1100" spc="-23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step-by-step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procedures.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Curious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46609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</a:t>
                      </a:r>
                      <a:r>
                        <a:rPr dirty="0" sz="1100" spc="-204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following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directions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Pay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attention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detail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218440" marR="397510" indent="-16129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</a:t>
                      </a:r>
                      <a:r>
                        <a:rPr dirty="0" sz="1100" spc="-2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visualizing  possibilities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Patient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persistent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Drafting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Physical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1371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Construction 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Trades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Electrical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Trades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2: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444500" y="1086101"/>
            <a:ext cx="6750050" cy="19227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761355" algn="l"/>
              </a:tabLst>
            </a:pPr>
            <a:r>
              <a:rPr dirty="0" sz="1200" spc="-5">
                <a:solidFill>
                  <a:srgbClr val="231F20"/>
                </a:solidFill>
                <a:latin typeface="Lato"/>
                <a:cs typeface="Lato"/>
              </a:rPr>
              <a:t>Name:</a:t>
            </a:r>
            <a:r>
              <a:rPr dirty="0" sz="1200" spc="-80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u="sng" sz="1200" spc="-8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Lato"/>
                <a:cs typeface="Lato"/>
              </a:rPr>
              <a:t> </a:t>
            </a:r>
            <a:r>
              <a:rPr dirty="0" u="sng" sz="120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Lato"/>
                <a:cs typeface="Lato"/>
              </a:rPr>
              <a:t>	</a:t>
            </a:r>
            <a:endParaRPr sz="1200">
              <a:latin typeface="Lato"/>
              <a:cs typeface="Lato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3707765" algn="l"/>
                <a:tab pos="4030979" algn="l"/>
                <a:tab pos="5808980" algn="l"/>
              </a:tabLst>
            </a:pPr>
            <a:r>
              <a:rPr dirty="0" sz="1200" spc="-5">
                <a:solidFill>
                  <a:srgbClr val="231F20"/>
                </a:solidFill>
                <a:latin typeface="Lato"/>
                <a:cs typeface="Lato"/>
              </a:rPr>
              <a:t>School:</a:t>
            </a:r>
            <a:r>
              <a:rPr dirty="0" u="sng" sz="1200" spc="-5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Lato"/>
                <a:cs typeface="Lato"/>
              </a:rPr>
              <a:t> 	</a:t>
            </a:r>
            <a:r>
              <a:rPr dirty="0" sz="1200" spc="-5">
                <a:solidFill>
                  <a:srgbClr val="231F20"/>
                </a:solidFill>
                <a:latin typeface="Lato"/>
                <a:cs typeface="Lato"/>
              </a:rPr>
              <a:t>	</a:t>
            </a:r>
            <a:r>
              <a:rPr dirty="0" sz="1200">
                <a:solidFill>
                  <a:srgbClr val="231F20"/>
                </a:solidFill>
                <a:latin typeface="Lato"/>
                <a:cs typeface="Lato"/>
              </a:rPr>
              <a:t>Date:</a:t>
            </a:r>
            <a:r>
              <a:rPr dirty="0" sz="1200" spc="-80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u="sng" sz="1200" spc="-8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Lato"/>
                <a:cs typeface="Lato"/>
              </a:rPr>
              <a:t> </a:t>
            </a:r>
            <a:r>
              <a:rPr dirty="0" u="sng" sz="1200">
                <a:solidFill>
                  <a:srgbClr val="231F20"/>
                </a:solidFill>
                <a:uFill>
                  <a:solidFill>
                    <a:srgbClr val="221E1F"/>
                  </a:solidFill>
                </a:uFill>
                <a:latin typeface="Lato"/>
                <a:cs typeface="Lato"/>
              </a:rPr>
              <a:t>	</a:t>
            </a:r>
            <a:endParaRPr sz="120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200" spc="0">
                <a:solidFill>
                  <a:srgbClr val="231F20"/>
                </a:solidFill>
                <a:latin typeface="Lato"/>
                <a:cs typeface="Lato"/>
              </a:rPr>
              <a:t>Directions:</a:t>
            </a:r>
            <a:r>
              <a:rPr dirty="0" sz="1200" spc="-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200" spc="5">
                <a:solidFill>
                  <a:srgbClr val="231F20"/>
                </a:solidFill>
                <a:latin typeface="Lato-Light"/>
                <a:cs typeface="Lato-Light"/>
              </a:rPr>
              <a:t>Circle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the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231F20"/>
                </a:solidFill>
                <a:latin typeface="Lato-Light"/>
                <a:cs typeface="Lato-Light"/>
              </a:rPr>
              <a:t>items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in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each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5">
                <a:solidFill>
                  <a:srgbClr val="231F20"/>
                </a:solidFill>
                <a:latin typeface="Lato-Light"/>
                <a:cs typeface="Lato-Light"/>
              </a:rPr>
              <a:t>box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that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best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describe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30">
                <a:solidFill>
                  <a:srgbClr val="231F20"/>
                </a:solidFill>
                <a:latin typeface="Lato-Light"/>
                <a:cs typeface="Lato-Light"/>
              </a:rPr>
              <a:t>you.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45">
                <a:solidFill>
                  <a:srgbClr val="231F20"/>
                </a:solidFill>
                <a:latin typeface="Lato-Light"/>
                <a:cs typeface="Lato-Light"/>
              </a:rPr>
              <a:t>You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231F20"/>
                </a:solidFill>
                <a:latin typeface="Lato-Light"/>
                <a:cs typeface="Lato-Light"/>
              </a:rPr>
              <a:t>may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make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as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231F20"/>
                </a:solidFill>
                <a:latin typeface="Lato-Light"/>
                <a:cs typeface="Lato-Light"/>
              </a:rPr>
              <a:t>many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10">
                <a:solidFill>
                  <a:srgbClr val="231F20"/>
                </a:solidFill>
                <a:latin typeface="Lato-Light"/>
                <a:cs typeface="Lato-Light"/>
              </a:rPr>
              <a:t>or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as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5">
                <a:solidFill>
                  <a:srgbClr val="231F20"/>
                </a:solidFill>
                <a:latin typeface="Lato-Light"/>
                <a:cs typeface="Lato-Light"/>
              </a:rPr>
              <a:t>few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231F20"/>
                </a:solidFill>
                <a:latin typeface="Lato-Light"/>
                <a:cs typeface="Lato-Light"/>
              </a:rPr>
              <a:t>circles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231F20"/>
                </a:solidFill>
                <a:latin typeface="Lato-Light"/>
                <a:cs typeface="Lato-Light"/>
              </a:rPr>
              <a:t>in 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each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30">
                <a:solidFill>
                  <a:srgbClr val="231F20"/>
                </a:solidFill>
                <a:latin typeface="Lato-Light"/>
                <a:cs typeface="Lato-Light"/>
              </a:rPr>
              <a:t>box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as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231F20"/>
                </a:solidFill>
                <a:latin typeface="Lato-Light"/>
                <a:cs typeface="Lato-Light"/>
              </a:rPr>
              <a:t>you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231F20"/>
                </a:solidFill>
                <a:latin typeface="Lato-Light"/>
                <a:cs typeface="Lato-Light"/>
              </a:rPr>
              <a:t>choose.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Add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up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the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number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5">
                <a:solidFill>
                  <a:srgbClr val="231F20"/>
                </a:solidFill>
                <a:latin typeface="Lato-Light"/>
                <a:cs typeface="Lato-Light"/>
              </a:rPr>
              <a:t>of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231F20"/>
                </a:solidFill>
                <a:latin typeface="Lato-Light"/>
                <a:cs typeface="Lato-Light"/>
              </a:rPr>
              <a:t>circles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in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each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30">
                <a:solidFill>
                  <a:srgbClr val="231F20"/>
                </a:solidFill>
                <a:latin typeface="Lato-Light"/>
                <a:cs typeface="Lato-Light"/>
              </a:rPr>
              <a:t>box.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Look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231F20"/>
                </a:solidFill>
                <a:latin typeface="Lato-Light"/>
                <a:cs typeface="Lato-Light"/>
              </a:rPr>
              <a:t>to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see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which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three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5">
                <a:solidFill>
                  <a:srgbClr val="231F20"/>
                </a:solidFill>
                <a:latin typeface="Lato-Light"/>
                <a:cs typeface="Lato-Light"/>
              </a:rPr>
              <a:t>boxes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231F20"/>
                </a:solidFill>
                <a:latin typeface="Lato-Light"/>
                <a:cs typeface="Lato-Light"/>
              </a:rPr>
              <a:t>have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the  </a:t>
            </a:r>
            <a:r>
              <a:rPr dirty="0" sz="1200" spc="-5">
                <a:solidFill>
                  <a:srgbClr val="231F20"/>
                </a:solidFill>
                <a:latin typeface="Lato-Light"/>
                <a:cs typeface="Lato-Light"/>
              </a:rPr>
              <a:t>highest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231F20"/>
                </a:solidFill>
                <a:latin typeface="Lato-Light"/>
                <a:cs typeface="Lato-Light"/>
              </a:rPr>
              <a:t>numbers.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Find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the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corresponding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10">
                <a:solidFill>
                  <a:srgbClr val="231F20"/>
                </a:solidFill>
                <a:latin typeface="Lato-Light"/>
                <a:cs typeface="Lato-Light"/>
              </a:rPr>
              <a:t>Career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231F20"/>
                </a:solidFill>
                <a:latin typeface="Lato-Light"/>
                <a:cs typeface="Lato-Light"/>
              </a:rPr>
              <a:t>Clusters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231F20"/>
                </a:solidFill>
                <a:latin typeface="Lato-Light"/>
                <a:cs typeface="Lato-Light"/>
              </a:rPr>
              <a:t>on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the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pages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231F20"/>
                </a:solidFill>
                <a:latin typeface="Lato-Light"/>
                <a:cs typeface="Lato-Light"/>
              </a:rPr>
              <a:t>immediately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following</a:t>
            </a:r>
            <a:r>
              <a:rPr dirty="0" sz="1200" spc="-9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>
                <a:solidFill>
                  <a:srgbClr val="231F20"/>
                </a:solidFill>
                <a:latin typeface="Lato-Light"/>
                <a:cs typeface="Lato-Light"/>
              </a:rPr>
              <a:t>this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231F20"/>
                </a:solidFill>
                <a:latin typeface="Lato-Light"/>
                <a:cs typeface="Lato-Light"/>
              </a:rPr>
              <a:t>survey  to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see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which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10">
                <a:solidFill>
                  <a:srgbClr val="231F20"/>
                </a:solidFill>
                <a:latin typeface="Lato-Light"/>
                <a:cs typeface="Lato-Light"/>
              </a:rPr>
              <a:t>Career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0">
                <a:solidFill>
                  <a:srgbClr val="231F20"/>
                </a:solidFill>
                <a:latin typeface="Lato-Light"/>
                <a:cs typeface="Lato-Light"/>
              </a:rPr>
              <a:t>Clusters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231F20"/>
                </a:solidFill>
                <a:latin typeface="Lato-Light"/>
                <a:cs typeface="Lato-Light"/>
              </a:rPr>
              <a:t>you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20">
                <a:solidFill>
                  <a:srgbClr val="231F20"/>
                </a:solidFill>
                <a:latin typeface="Lato-Light"/>
                <a:cs typeface="Lato-Light"/>
              </a:rPr>
              <a:t>may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0">
                <a:solidFill>
                  <a:srgbClr val="231F20"/>
                </a:solidFill>
                <a:latin typeface="Lato-Light"/>
                <a:cs typeface="Lato-Light"/>
              </a:rPr>
              <a:t>want</a:t>
            </a:r>
            <a:r>
              <a:rPr dirty="0" sz="1200" spc="-95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5">
                <a:solidFill>
                  <a:srgbClr val="231F20"/>
                </a:solidFill>
                <a:latin typeface="Lato-Light"/>
                <a:cs typeface="Lato-Light"/>
              </a:rPr>
              <a:t>to</a:t>
            </a:r>
            <a:r>
              <a:rPr dirty="0" sz="1200" spc="-100">
                <a:solidFill>
                  <a:srgbClr val="231F20"/>
                </a:solidFill>
                <a:latin typeface="Lato-Light"/>
                <a:cs typeface="Lato-Light"/>
              </a:rPr>
              <a:t> </a:t>
            </a:r>
            <a:r>
              <a:rPr dirty="0" sz="1200" spc="-15">
                <a:solidFill>
                  <a:srgbClr val="231F20"/>
                </a:solidFill>
                <a:latin typeface="Lato-Light"/>
                <a:cs typeface="Lato-Light"/>
              </a:rPr>
              <a:t>explore.</a:t>
            </a:r>
            <a:endParaRPr sz="1200">
              <a:latin typeface="Lato-Light"/>
              <a:cs typeface="Lato-Light"/>
            </a:endParaRPr>
          </a:p>
          <a:p>
            <a:pPr>
              <a:lnSpc>
                <a:spcPct val="100000"/>
              </a:lnSpc>
            </a:pPr>
            <a:endParaRPr sz="13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10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1</a:t>
            </a:r>
            <a:endParaRPr sz="1600">
              <a:latin typeface="Lato"/>
              <a:cs typeface="La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0" y="4987136"/>
            <a:ext cx="603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2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457200" y="7967980"/>
          <a:ext cx="6864350" cy="16408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628139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57150" marR="23114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Use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imagination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information to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front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Read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write.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musical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instrument.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creative,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artistic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Use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video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recording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technology.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Design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brochures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posters.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Creative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&amp;</a:t>
                      </a:r>
                      <a:r>
                        <a:rPr dirty="0" sz="1100" spc="-1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imaginative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communicator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9243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Curious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about</a:t>
                      </a:r>
                      <a:r>
                        <a:rPr dirty="0" sz="1100" spc="-2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technology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22479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Relate</a:t>
                      </a:r>
                      <a:r>
                        <a:rPr dirty="0" sz="1100" spc="-1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well</a:t>
                      </a:r>
                      <a:r>
                        <a:rPr dirty="0" sz="1100" spc="-1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1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feelings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&amp;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thoughts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Determined/tenacious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Art/Graphic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design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Music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Speech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Drama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 marR="20637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Journalism/Lite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- 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ture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 marR="61341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Audi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visual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Technologies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3: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444500" y="7694674"/>
            <a:ext cx="603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3</a:t>
            </a:r>
            <a:endParaRPr sz="16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7200" y="678180"/>
          <a:ext cx="6864350" cy="1903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89039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48514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routine,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organized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flexible.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218440" marR="713105" indent="-16129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numbers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detailed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information.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leader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group.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business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contact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computer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programs.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Create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reports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ideas.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476884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my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follow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instructions  without close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supervision.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Organized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Practical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logical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Patient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3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Tactful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Responsible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52070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Computer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Applications/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Business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&amp;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Information 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Technology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Accounting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English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Economics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4: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444500" y="404874"/>
            <a:ext cx="603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4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57200" y="3058160"/>
          <a:ext cx="6864350" cy="17360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72275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47498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Communicate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different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types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695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Help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their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homework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 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learn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</a:t>
                      </a:r>
                      <a:r>
                        <a:rPr dirty="0" sz="1100" spc="-1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 to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school.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Direct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Handle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several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responsibilities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once.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Acquire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information.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Help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overcome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their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challenges.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Friendly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Decision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maker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Helpful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Innovative/Inquisitive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listener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Social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Studies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Psychology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5: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444500" y="2797553"/>
            <a:ext cx="603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5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57200" y="5318759"/>
          <a:ext cx="6864350" cy="20713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205803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 with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numbers.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meet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deadline.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7912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predictions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based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on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existing  facts.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9116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Have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framework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rules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which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operate.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64465" marR="686435" indent="-107314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Analyze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financial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information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interpret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218440" marR="702310" indent="-16129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Handle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money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accuracy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reliability.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4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Take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pride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way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3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dress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look.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Trustworthy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Orderly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Self-confident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Logical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Methodical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</a:t>
                      </a:r>
                      <a:r>
                        <a:rPr dirty="0" sz="1100" spc="-1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efficient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Accounting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Economics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 marR="23939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Banking/Financial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Business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Law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6: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444500" y="5045454"/>
            <a:ext cx="603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6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457200" y="7891780"/>
          <a:ext cx="6864350" cy="17360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72275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involved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politics.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Debate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ideas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topics.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1559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&amp;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cooperatively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  others.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 with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details.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2895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variety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duties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that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may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change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often.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Analyze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information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&amp;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interpret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Travel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that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3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communicator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Competitive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</a:t>
                      </a:r>
                      <a:r>
                        <a:rPr dirty="0" sz="1100" spc="-15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minded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Well</a:t>
                      </a:r>
                      <a:r>
                        <a:rPr dirty="0" sz="1100" spc="-15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organized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Problem</a:t>
                      </a:r>
                      <a:r>
                        <a:rPr dirty="0" sz="1100" spc="-17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solver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Government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History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Foreign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7: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444500" y="7618474"/>
            <a:ext cx="603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7</a:t>
            </a:r>
            <a:endParaRPr sz="16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7200" y="678180"/>
          <a:ext cx="6864350" cy="17360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72275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under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pressure.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Help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sick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animals.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62992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decisions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based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logic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information.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Participate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health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classes.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Respond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quickly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calmly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emergencies.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member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team.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14859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Follow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guidelines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precisely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meet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strict 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standards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1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accuracy.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470534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Compassionate</a:t>
                      </a:r>
                      <a:r>
                        <a:rPr dirty="0" sz="1100" spc="-1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&amp; 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218440" marR="466090" indent="-16129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</a:t>
                      </a:r>
                      <a:r>
                        <a:rPr dirty="0" sz="1100" spc="-204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following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directions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42164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Conscientious</a:t>
                      </a:r>
                      <a:r>
                        <a:rPr dirty="0" sz="1100" spc="-114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careful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Patient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listener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Biological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Chemistry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7937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Occupational</a:t>
                      </a:r>
                      <a:r>
                        <a:rPr dirty="0" sz="1100" spc="-13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Health  classes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8: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444500" y="404874"/>
            <a:ext cx="603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8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57200" y="2903220"/>
          <a:ext cx="6864350" cy="17360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72275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Investigate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places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all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ages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types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 marR="24384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Organize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which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enjoy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themselves.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Have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flexible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schedule.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Help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their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minds.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 marR="65278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easily,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tactfully,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courteously.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Learn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about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cultures.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3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Tactful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Self-motivated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well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Outgoing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Slow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1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anger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39878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r>
                        <a:rPr dirty="0" sz="1100" spc="-14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Arts/ 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Speech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Foreign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Social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Marketing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Food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9: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444500" y="2629913"/>
            <a:ext cx="60388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9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57200" y="5021579"/>
          <a:ext cx="6864350" cy="1903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89039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24384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about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people,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their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needs,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their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problems.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41529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Participate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community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volunteering.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Listen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people’s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viewpoints.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Help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their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best.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218440" marR="299720" indent="-16129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from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preschool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old 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age.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ways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friends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different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kinds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24765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</a:t>
                      </a:r>
                      <a:r>
                        <a:rPr dirty="0" sz="1100" spc="-15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communicator/ 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listener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Non-materialistic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Uses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intuition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logic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Non-judgmental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8356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Ps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y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cholog</a:t>
                      </a:r>
                      <a:r>
                        <a:rPr dirty="0" sz="1100" spc="-4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y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/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Sociology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1409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Family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Consumer</a:t>
                      </a:r>
                      <a:r>
                        <a:rPr dirty="0" sz="1100" spc="-13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Finance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Foreign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10: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444500" y="4748274"/>
            <a:ext cx="72199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10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457200" y="7353300"/>
          <a:ext cx="6864350" cy="20713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205803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 with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computers.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473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Reason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clearly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logically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solve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complex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problems.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Use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machines,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techniques,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processes.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14414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Read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technical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materials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diagrams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solve technical</a:t>
                      </a:r>
                      <a:r>
                        <a:rPr dirty="0" sz="1100" spc="-1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problems.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Adapt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1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change.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21336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video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games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figure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out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how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they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9144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Concentrate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long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periods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without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being  distracted.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Logic/analytical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thinker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1369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See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details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10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big  picture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Persistent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2702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</a:t>
                      </a:r>
                      <a:r>
                        <a:rPr dirty="0" sz="1100" spc="-114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concentration 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skills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Precise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accurate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3528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Computer</a:t>
                      </a:r>
                      <a:r>
                        <a:rPr dirty="0" sz="1100" spc="-14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Tech/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Applications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Communications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Graphic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Design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11: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444500" y="7079994"/>
            <a:ext cx="72199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11</a:t>
            </a:r>
            <a:endParaRPr sz="16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45769" y="681990"/>
          <a:ext cx="6864350" cy="17360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72275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marR="43497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under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pressure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face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danger.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69342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decisions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based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on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my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own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observations.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Interact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positions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authority.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Respect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rules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regulations.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Debate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arguments.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Observe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analyze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people’s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behavior.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Adventurous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Dependable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Community-minded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Decisive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Optimistic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8356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Ps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y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cholog</a:t>
                      </a:r>
                      <a:r>
                        <a:rPr dirty="0" sz="1100" spc="-4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y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/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Sociology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Government/History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Law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Enforcement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First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Aid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12: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433069" y="408683"/>
            <a:ext cx="72199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12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45769" y="2842260"/>
          <a:ext cx="6864350" cy="1903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89039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with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hands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learn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that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4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way.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Put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</a:t>
                      </a:r>
                      <a:r>
                        <a:rPr dirty="0" sz="1100" spc="-1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together.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routine,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organized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accurate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29908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that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tangible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results.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Apply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out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solutions.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7655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Use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hand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power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tools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operate 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equipment/machinery.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16129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Visualize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objects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three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dimensions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from 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flat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drawings.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Practical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Observant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Physically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Step-by-step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thinker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Coordinated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Math-Geometry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Chemistry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 marR="18669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Trade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2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Industry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courses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Physics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13: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433069" y="2568953"/>
            <a:ext cx="72199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13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457200" y="5158740"/>
          <a:ext cx="6864350" cy="1903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89039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Shop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mall.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charge.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displays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promote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ideas.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53975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Give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presentations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enjoy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public  speaking.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38862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Persuade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products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participate in</a:t>
                      </a:r>
                      <a:r>
                        <a:rPr dirty="0" sz="1100" spc="-1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Communicate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ideas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218440" marR="260350" indent="-16129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4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Take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advantage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opportunities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make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extra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3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money.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Enthusiastic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Competitive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Creative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Self-motivated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Persuasive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9779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Business</a:t>
                      </a:r>
                      <a:r>
                        <a:rPr dirty="0" sz="1100" spc="-1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Education/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Marketing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Economics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65100" marR="597535" indent="-1079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Computer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Applications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14: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7" name="object 7"/>
          <p:cNvSpPr txBox="1"/>
          <p:nvPr/>
        </p:nvSpPr>
        <p:spPr>
          <a:xfrm>
            <a:off x="444500" y="4885434"/>
            <a:ext cx="72199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14</a:t>
            </a:r>
            <a:endParaRPr sz="1600">
              <a:latin typeface="Lato"/>
              <a:cs typeface="Lato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457200" y="7475219"/>
          <a:ext cx="6864350" cy="19037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89039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Interpret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formulas.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answers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questions.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laboratory.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106045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Figure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out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how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work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investigate 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Explore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new</a:t>
                      </a:r>
                      <a:r>
                        <a:rPr dirty="0" sz="1100" spc="-1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technology.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44450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Experiment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best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way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do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something.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19050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attention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details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help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be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precise.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Detail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oriented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Inquisitive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Objective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Methodical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Mechanically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inclined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 marR="9588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Drafting/Computer-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Aided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Drafting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65100" marR="239395" indent="-1079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Electronics/  Computer</a:t>
                      </a:r>
                      <a:r>
                        <a:rPr dirty="0" sz="1100" spc="-14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Technical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Classes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15: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444500" y="7201914"/>
            <a:ext cx="72199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15</a:t>
            </a:r>
            <a:endParaRPr sz="1600">
              <a:latin typeface="Lato"/>
              <a:cs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7200" y="678180"/>
          <a:ext cx="6864350" cy="15468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3530"/>
                <a:gridCol w="1714499"/>
                <a:gridCol w="1501139"/>
                <a:gridCol w="786130"/>
              </a:tblGrid>
              <a:tr h="1534160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Activities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what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</a:t>
                      </a:r>
                      <a:r>
                        <a:rPr dirty="0" sz="1100" spc="-6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</a:t>
                      </a:r>
                      <a:r>
                        <a:rPr dirty="0" sz="1100" spc="-6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do: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Travel.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well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have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quick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reflexes.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Solve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mechanical</a:t>
                      </a:r>
                      <a:r>
                        <a:rPr dirty="0" sz="1100" spc="-17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problems.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Design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efficient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processes.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Anticipate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needs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prepare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meet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them.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Drive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</a:t>
                      </a:r>
                      <a:r>
                        <a:rPr dirty="0" sz="1100" spc="-1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ride.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Move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things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from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one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place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another.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53975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Personal</a:t>
                      </a:r>
                      <a:r>
                        <a:rPr dirty="0" sz="1100" spc="-10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qualities  that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describe</a:t>
                      </a:r>
                      <a:r>
                        <a:rPr dirty="0" sz="1100" spc="-15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Realistic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Mechanical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Coordinated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Obervant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2405" indent="-135255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Planner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7815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School</a:t>
                      </a:r>
                      <a:r>
                        <a:rPr dirty="0" sz="1100" spc="-1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subjects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that </a:t>
                      </a:r>
                      <a:r>
                        <a:rPr dirty="0" sz="1100" spc="1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</a:t>
                      </a:r>
                      <a:r>
                        <a:rPr dirty="0" sz="1100" spc="-13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like:</a:t>
                      </a:r>
                      <a:endParaRPr sz="1100">
                        <a:latin typeface="Lato"/>
                        <a:cs typeface="Lato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marR="18669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Trade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2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Industry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courses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Physical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Economics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191770" indent="-134620">
                        <a:lnSpc>
                          <a:spcPct val="100000"/>
                        </a:lnSpc>
                        <a:buAutoNum type="arabicPeriod"/>
                        <a:tabLst>
                          <a:tab pos="193040" algn="l"/>
                        </a:tabLst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Foreign</a:t>
                      </a:r>
                      <a:r>
                        <a:rPr dirty="0" sz="1100" spc="-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Language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621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2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Total 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number 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circled</a:t>
                      </a:r>
                      <a:r>
                        <a:rPr dirty="0" sz="1100" spc="-14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spc="-1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Box</a:t>
                      </a:r>
                      <a:r>
                        <a:rPr dirty="0" sz="1100" spc="-75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100" b="1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16:</a:t>
                      </a:r>
                      <a:endParaRPr sz="1100">
                        <a:latin typeface="Lato"/>
                        <a:cs typeface="Lato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444500" y="404874"/>
            <a:ext cx="72199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15">
                <a:solidFill>
                  <a:srgbClr val="231F20"/>
                </a:solidFill>
                <a:latin typeface="Lato"/>
                <a:cs typeface="Lato"/>
              </a:rPr>
              <a:t>BOX</a:t>
            </a:r>
            <a:r>
              <a:rPr dirty="0" sz="1600" spc="-175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16</a:t>
            </a:r>
            <a:endParaRPr sz="1600">
              <a:latin typeface="Lato"/>
              <a:cs typeface="La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00" y="4697220"/>
            <a:ext cx="683514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10" b="1" i="1">
                <a:solidFill>
                  <a:srgbClr val="231F20"/>
                </a:solidFill>
                <a:latin typeface="Lato-BoldItalic"/>
                <a:cs typeface="Lato-BoldItalic"/>
              </a:rPr>
              <a:t>Disclaimer: </a:t>
            </a:r>
            <a:r>
              <a:rPr dirty="0" sz="1200" spc="-35" i="1">
                <a:solidFill>
                  <a:srgbClr val="231F20"/>
                </a:solidFill>
                <a:latin typeface="Lato-LightItalic"/>
                <a:cs typeface="Lato-LightItalic"/>
              </a:rPr>
              <a:t>Your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interests may </a:t>
            </a:r>
            <a:r>
              <a:rPr dirty="0" sz="1200" spc="-25" i="1">
                <a:solidFill>
                  <a:srgbClr val="231F20"/>
                </a:solidFill>
                <a:latin typeface="Lato-LightItalic"/>
                <a:cs typeface="Lato-LightItalic"/>
              </a:rPr>
              <a:t>change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over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time. These survey results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are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intended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to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assist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you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with informal 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career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exploration.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Consider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more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formal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assessments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and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other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5" i="1">
                <a:solidFill>
                  <a:srgbClr val="231F20"/>
                </a:solidFill>
                <a:latin typeface="Lato-LightItalic"/>
                <a:cs typeface="Lato-LightItalic"/>
              </a:rPr>
              <a:t>resources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or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services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to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help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you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plan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your</a:t>
            </a:r>
            <a:r>
              <a:rPr dirty="0" sz="1200" spc="-70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35" i="1">
                <a:solidFill>
                  <a:srgbClr val="231F20"/>
                </a:solidFill>
                <a:latin typeface="Lato-LightItalic"/>
                <a:cs typeface="Lato-LightItalic"/>
              </a:rPr>
              <a:t>career.  </a:t>
            </a:r>
            <a:r>
              <a:rPr dirty="0" sz="1200" i="1">
                <a:solidFill>
                  <a:srgbClr val="231F20"/>
                </a:solidFill>
                <a:latin typeface="Lato-LightItalic"/>
                <a:cs typeface="Lato-LightItalic"/>
              </a:rPr>
              <a:t>This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survey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does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not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make any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claims </a:t>
            </a:r>
            <a:r>
              <a:rPr dirty="0" sz="1200" spc="-30" i="1">
                <a:solidFill>
                  <a:srgbClr val="231F20"/>
                </a:solidFill>
                <a:latin typeface="Lato-LightItalic"/>
                <a:cs typeface="Lato-LightItalic"/>
              </a:rPr>
              <a:t>of </a:t>
            </a:r>
            <a:r>
              <a:rPr dirty="0" sz="1200" spc="-5" i="1">
                <a:solidFill>
                  <a:srgbClr val="231F20"/>
                </a:solidFill>
                <a:latin typeface="Lato-LightItalic"/>
                <a:cs typeface="Lato-LightItalic"/>
              </a:rPr>
              <a:t>statistical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reliability. </a:t>
            </a:r>
            <a:r>
              <a:rPr dirty="0" sz="1200" spc="0" i="1">
                <a:solidFill>
                  <a:srgbClr val="231F20"/>
                </a:solidFill>
                <a:latin typeface="Lato-LightItalic"/>
                <a:cs typeface="Lato-LightItalic"/>
              </a:rPr>
              <a:t>It </a:t>
            </a:r>
            <a:r>
              <a:rPr dirty="0" sz="1200" i="1">
                <a:solidFill>
                  <a:srgbClr val="231F20"/>
                </a:solidFill>
                <a:latin typeface="Lato-LightItalic"/>
                <a:cs typeface="Lato-LightItalic"/>
              </a:rPr>
              <a:t>is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intended for use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as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a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guidance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tool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to </a:t>
            </a:r>
            <a:r>
              <a:rPr dirty="0" sz="1200" spc="-25" i="1">
                <a:solidFill>
                  <a:srgbClr val="231F20"/>
                </a:solidFill>
                <a:latin typeface="Lato-LightItalic"/>
                <a:cs typeface="Lato-LightItalic"/>
              </a:rPr>
              <a:t>generate 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discussion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regarding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careers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and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i="1">
                <a:solidFill>
                  <a:srgbClr val="231F20"/>
                </a:solidFill>
                <a:latin typeface="Lato-LightItalic"/>
                <a:cs typeface="Lato-LightItalic"/>
              </a:rPr>
              <a:t>is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5" i="1">
                <a:solidFill>
                  <a:srgbClr val="231F20"/>
                </a:solidFill>
                <a:latin typeface="Lato-LightItalic"/>
                <a:cs typeface="Lato-LightItalic"/>
              </a:rPr>
              <a:t>valid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for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that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purpose.</a:t>
            </a:r>
            <a:endParaRPr sz="1200">
              <a:latin typeface="Lato-LightItalic"/>
              <a:cs typeface="Lato-LightItalic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25" i="1">
                <a:solidFill>
                  <a:srgbClr val="231F20"/>
                </a:solidFill>
                <a:latin typeface="Lato-LightItalic"/>
                <a:cs typeface="Lato-LightItalic"/>
              </a:rPr>
              <a:t>For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more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information,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5" i="1">
                <a:solidFill>
                  <a:srgbClr val="231F20"/>
                </a:solidFill>
                <a:latin typeface="Lato-LightItalic"/>
                <a:cs typeface="Lato-LightItalic"/>
              </a:rPr>
              <a:t>check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with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a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career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counselor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at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your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5" i="1">
                <a:solidFill>
                  <a:srgbClr val="231F20"/>
                </a:solidFill>
                <a:latin typeface="Lato-LightItalic"/>
                <a:cs typeface="Lato-LightItalic"/>
              </a:rPr>
              <a:t>high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5" i="1">
                <a:solidFill>
                  <a:srgbClr val="231F20"/>
                </a:solidFill>
                <a:latin typeface="Lato-LightItalic"/>
                <a:cs typeface="Lato-LightItalic"/>
              </a:rPr>
              <a:t>school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10" i="1">
                <a:solidFill>
                  <a:srgbClr val="231F20"/>
                </a:solidFill>
                <a:latin typeface="Lato-LightItalic"/>
                <a:cs typeface="Lato-LightItalic"/>
              </a:rPr>
              <a:t>or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20" i="1">
                <a:solidFill>
                  <a:srgbClr val="231F20"/>
                </a:solidFill>
                <a:latin typeface="Lato-LightItalic"/>
                <a:cs typeface="Lato-LightItalic"/>
              </a:rPr>
              <a:t>career</a:t>
            </a:r>
            <a:r>
              <a:rPr dirty="0" sz="1200" spc="-75" i="1">
                <a:solidFill>
                  <a:srgbClr val="231F20"/>
                </a:solidFill>
                <a:latin typeface="Lato-LightItalic"/>
                <a:cs typeface="Lato-LightItalic"/>
              </a:rPr>
              <a:t> </a:t>
            </a:r>
            <a:r>
              <a:rPr dirty="0" sz="1200" spc="-35" i="1">
                <a:solidFill>
                  <a:srgbClr val="231F20"/>
                </a:solidFill>
                <a:latin typeface="Lato-LightItalic"/>
                <a:cs typeface="Lato-LightItalic"/>
              </a:rPr>
              <a:t>center.</a:t>
            </a:r>
            <a:endParaRPr sz="1200">
              <a:latin typeface="Lato-LightItalic"/>
              <a:cs typeface="Lato-LightItal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4500" y="2843274"/>
            <a:ext cx="2614930" cy="1356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25">
                <a:solidFill>
                  <a:srgbClr val="231F20"/>
                </a:solidFill>
                <a:latin typeface="Lato"/>
                <a:cs typeface="Lato"/>
              </a:rPr>
              <a:t>Boxes</a:t>
            </a:r>
            <a:r>
              <a:rPr dirty="0" sz="1600" spc="-114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with</a:t>
            </a:r>
            <a:r>
              <a:rPr dirty="0" sz="1600" spc="-114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the</a:t>
            </a:r>
            <a:r>
              <a:rPr dirty="0" sz="1600" spc="-114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>
                <a:solidFill>
                  <a:srgbClr val="231F20"/>
                </a:solidFill>
                <a:latin typeface="Lato"/>
                <a:cs typeface="Lato"/>
              </a:rPr>
              <a:t>highest</a:t>
            </a:r>
            <a:r>
              <a:rPr dirty="0" sz="1600" spc="-114">
                <a:solidFill>
                  <a:srgbClr val="231F20"/>
                </a:solidFill>
                <a:latin typeface="Lato"/>
                <a:cs typeface="Lato"/>
              </a:rPr>
              <a:t> </a:t>
            </a:r>
            <a:r>
              <a:rPr dirty="0" sz="1600" spc="5">
                <a:solidFill>
                  <a:srgbClr val="231F20"/>
                </a:solidFill>
                <a:latin typeface="Lato"/>
                <a:cs typeface="Lato"/>
              </a:rPr>
              <a:t>totals:</a:t>
            </a:r>
            <a:endParaRPr sz="1600">
              <a:latin typeface="Lato"/>
              <a:cs typeface="Lato"/>
            </a:endParaRPr>
          </a:p>
          <a:p>
            <a:pPr marL="12700">
              <a:lnSpc>
                <a:spcPct val="100000"/>
              </a:lnSpc>
              <a:spcBef>
                <a:spcPts val="1360"/>
              </a:spcBef>
            </a:pPr>
            <a:r>
              <a:rPr dirty="0" sz="1200" spc="-10" b="1" i="1">
                <a:solidFill>
                  <a:srgbClr val="231F20"/>
                </a:solidFill>
                <a:latin typeface="Lato-BoldItalic"/>
                <a:cs typeface="Lato-BoldItalic"/>
              </a:rPr>
              <a:t>1.</a:t>
            </a:r>
            <a:r>
              <a:rPr dirty="0" sz="1200" spc="-40" b="1" i="1">
                <a:solidFill>
                  <a:srgbClr val="231F20"/>
                </a:solidFill>
                <a:latin typeface="Lato-BoldItalic"/>
                <a:cs typeface="Lato-BoldItalic"/>
              </a:rPr>
              <a:t> </a:t>
            </a:r>
            <a:r>
              <a:rPr dirty="0" sz="1200" spc="-100" b="1" i="1">
                <a:solidFill>
                  <a:srgbClr val="231F20"/>
                </a:solidFill>
                <a:latin typeface="Lato-BoldItalic"/>
                <a:cs typeface="Lato-BoldItalic"/>
              </a:rPr>
              <a:t>______________________</a:t>
            </a:r>
            <a:endParaRPr sz="1200">
              <a:latin typeface="Lato-BoldItalic"/>
              <a:cs typeface="Lato-BoldItalic"/>
            </a:endParaRPr>
          </a:p>
          <a:p>
            <a:pPr>
              <a:lnSpc>
                <a:spcPct val="100000"/>
              </a:lnSpc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95" b="1" i="1">
                <a:solidFill>
                  <a:srgbClr val="231F20"/>
                </a:solidFill>
                <a:latin typeface="Lato-BoldItalic"/>
                <a:cs typeface="Lato-BoldItalic"/>
              </a:rPr>
              <a:t>2._______________________</a:t>
            </a:r>
            <a:endParaRPr sz="1200">
              <a:latin typeface="Lato-BoldItalic"/>
              <a:cs typeface="Lato-BoldItalic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200" spc="-95" b="1" i="1">
                <a:solidFill>
                  <a:srgbClr val="231F20"/>
                </a:solidFill>
                <a:latin typeface="Lato-BoldItalic"/>
                <a:cs typeface="Lato-BoldItalic"/>
              </a:rPr>
              <a:t>3.________________________</a:t>
            </a:r>
            <a:endParaRPr sz="1200">
              <a:latin typeface="Lato-BoldItalic"/>
              <a:cs typeface="Lato-BoldItalic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57200" y="807719"/>
          <a:ext cx="6864350" cy="893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90089"/>
                <a:gridCol w="4855210"/>
              </a:tblGrid>
              <a:tr h="549275">
                <a:tc>
                  <a:txBody>
                    <a:bodyPr/>
                    <a:lstStyle/>
                    <a:p>
                      <a:pPr marL="203835" marR="426720" indent="-147320">
                        <a:lnSpc>
                          <a:spcPct val="94700"/>
                        </a:lnSpc>
                        <a:spcBef>
                          <a:spcPts val="58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1.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Agriculture,</a:t>
                      </a:r>
                      <a:r>
                        <a:rPr dirty="0" sz="1200" spc="-23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Food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  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Natural</a:t>
                      </a:r>
                      <a:r>
                        <a:rPr dirty="0" sz="1200" spc="-9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Resources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742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13664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production,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processing,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marketing,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distribution,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financing,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development 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agricultural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commodities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resources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including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food,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fiber,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wood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products,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natural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resources,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horticulture,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plant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animal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products/resources.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203835" marR="742315" indent="-147320">
                        <a:lnSpc>
                          <a:spcPct val="94700"/>
                        </a:lnSpc>
                        <a:spcBef>
                          <a:spcPts val="190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2.</a:t>
                      </a:r>
                      <a:r>
                        <a:rPr dirty="0" sz="1600" spc="-26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Architecture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 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Construction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35433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Careers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designing,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managing,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building,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maintaining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built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environment.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203835" marR="394970" indent="-147320">
                        <a:lnSpc>
                          <a:spcPct val="94700"/>
                        </a:lnSpc>
                        <a:spcBef>
                          <a:spcPts val="58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3.</a:t>
                      </a:r>
                      <a:r>
                        <a:rPr dirty="0" sz="1600" spc="-160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 spc="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Arts,</a:t>
                      </a:r>
                      <a:r>
                        <a:rPr dirty="0" sz="1200" spc="-1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4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AV</a:t>
                      </a:r>
                      <a:r>
                        <a:rPr dirty="0" sz="1200" spc="-1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Technology 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</a:t>
                      </a:r>
                      <a:r>
                        <a:rPr dirty="0" sz="1200" spc="-9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Communications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742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0858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Designing,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exhibiting,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writing,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publishing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multimedia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content including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visual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performing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arts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design,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journalism,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entertainment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716915">
                <a:tc>
                  <a:txBody>
                    <a:bodyPr/>
                    <a:lstStyle/>
                    <a:p>
                      <a:pPr marL="203835" marR="757555" indent="-147320">
                        <a:lnSpc>
                          <a:spcPct val="97300"/>
                        </a:lnSpc>
                        <a:spcBef>
                          <a:spcPts val="47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4.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Business, 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Management</a:t>
                      </a:r>
                      <a:r>
                        <a:rPr dirty="0" sz="1200" spc="-16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 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Administration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6032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4859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Business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Management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Administration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careers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encompass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organizing, directing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evaluating business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functions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essential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efficient  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productive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business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operations.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Business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Management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Administration 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career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opportunities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are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available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every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sector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3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economy.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8163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5.</a:t>
                      </a:r>
                      <a:r>
                        <a:rPr dirty="0" sz="1600" spc="-29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Education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Training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6921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205104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managing,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providing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education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training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related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learning support</a:t>
                      </a:r>
                      <a:r>
                        <a:rPr dirty="0" sz="1100" spc="-1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8163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6.</a:t>
                      </a:r>
                      <a:r>
                        <a:rPr dirty="0" sz="1600" spc="-14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Finance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6921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2192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financial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investment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banking,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insurance,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business financial</a:t>
                      </a:r>
                      <a:r>
                        <a:rPr dirty="0" sz="1100" spc="-1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management.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203835" marR="298450" indent="-147320">
                        <a:lnSpc>
                          <a:spcPct val="94700"/>
                        </a:lnSpc>
                        <a:spcBef>
                          <a:spcPts val="58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7.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Government</a:t>
                      </a:r>
                      <a:r>
                        <a:rPr dirty="0" sz="1200" spc="-24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Public  Administration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742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889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Executing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governmental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functions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include governance;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national security;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foreign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service;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planning;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revenue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taxation;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regulation;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management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administration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local,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state,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federal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levels.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120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8.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Health</a:t>
                      </a:r>
                      <a:r>
                        <a:rPr dirty="0" sz="1200" spc="-22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Science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15303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3702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providing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therapeutic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diagnostic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services,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health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informatics,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support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services,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biotechnology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research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development.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233045" marR="857250" indent="-176530">
                        <a:lnSpc>
                          <a:spcPct val="94700"/>
                        </a:lnSpc>
                        <a:spcBef>
                          <a:spcPts val="58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9.</a:t>
                      </a:r>
                      <a:r>
                        <a:rPr dirty="0" sz="1600" spc="-29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Hospitality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  Tourism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742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2227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Hospitality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Tourism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encompasses the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management,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marketing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operations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restaurants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other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food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lodging,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attractions,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recreation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events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travel-related</a:t>
                      </a:r>
                      <a:r>
                        <a:rPr dirty="0" sz="1100" spc="-9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381635">
                <a:tc>
                  <a:txBody>
                    <a:bodyPr/>
                    <a:lstStyle/>
                    <a:p>
                      <a:pPr marL="5715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10.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Human</a:t>
                      </a:r>
                      <a:r>
                        <a:rPr dirty="0" sz="1200" spc="-22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Services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6921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5557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Preparing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individuals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employment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career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pathways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that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relate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families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human</a:t>
                      </a:r>
                      <a:r>
                        <a:rPr dirty="0" sz="1100" spc="-1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needs.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716915">
                <a:tc>
                  <a:txBody>
                    <a:bodyPr/>
                    <a:lstStyle/>
                    <a:p>
                      <a:pPr marL="351155" marR="815340" indent="-294640">
                        <a:lnSpc>
                          <a:spcPct val="94700"/>
                        </a:lnSpc>
                        <a:spcBef>
                          <a:spcPts val="124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11.</a:t>
                      </a:r>
                      <a:r>
                        <a:rPr dirty="0" sz="1600" spc="-204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Information  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Technology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15811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35877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Building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linkages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IT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occupations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framework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for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entry-level,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technical,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professional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careers related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 design, development,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support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management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hardware,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software, multimedia,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systems integration  services.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56515" marR="386080">
                        <a:lnSpc>
                          <a:spcPct val="94700"/>
                        </a:lnSpc>
                        <a:spcBef>
                          <a:spcPts val="190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12.</a:t>
                      </a:r>
                      <a:r>
                        <a:rPr dirty="0" sz="1600" spc="-260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Law,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Public </a:t>
                      </a:r>
                      <a:r>
                        <a:rPr dirty="0" sz="1200" spc="-2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Safety, 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Corrections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</a:t>
                      </a:r>
                      <a:r>
                        <a:rPr dirty="0" sz="1200" spc="-19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Security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27114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managing,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providing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legal,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public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safety,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protective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 homeland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security,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including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professional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technical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support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7169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57150">
                        <a:lnSpc>
                          <a:spcPct val="100000"/>
                        </a:lnSpc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13.</a:t>
                      </a:r>
                      <a:r>
                        <a:rPr dirty="0" sz="1600" spc="-14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Manufacturing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317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40005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the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processing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materials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into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intermediate 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final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products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related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professional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technical</a:t>
                      </a:r>
                      <a:r>
                        <a:rPr dirty="0" sz="1100" spc="-7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support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such</a:t>
                      </a:r>
                      <a:endParaRPr sz="1100">
                        <a:latin typeface="Lato-Light"/>
                        <a:cs typeface="Lato-Light"/>
                      </a:endParaRPr>
                    </a:p>
                    <a:p>
                      <a:pPr marL="57150" marR="255270">
                        <a:lnSpc>
                          <a:spcPct val="100000"/>
                        </a:lnSpc>
                      </a:pP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production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control,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maintenance,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manufacturing/process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engineering.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292100" marR="377825" indent="-235585">
                        <a:lnSpc>
                          <a:spcPct val="94700"/>
                        </a:lnSpc>
                        <a:spcBef>
                          <a:spcPts val="190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14.</a:t>
                      </a:r>
                      <a:r>
                        <a:rPr dirty="0" sz="1600" spc="-15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Marketing,</a:t>
                      </a:r>
                      <a:r>
                        <a:rPr dirty="0" sz="1200" spc="-9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Sales</a:t>
                      </a:r>
                      <a:r>
                        <a:rPr dirty="0" sz="1200" spc="-9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 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Services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24130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13664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performing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marketing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activities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to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reach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organizational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objectives.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813435">
                <a:tc>
                  <a:txBody>
                    <a:bodyPr/>
                    <a:lstStyle/>
                    <a:p>
                      <a:pPr marL="57150">
                        <a:lnSpc>
                          <a:spcPts val="1880"/>
                        </a:lnSpc>
                        <a:spcBef>
                          <a:spcPts val="8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15.</a:t>
                      </a:r>
                      <a:r>
                        <a:rPr dirty="0" sz="1600" spc="-70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 spc="-1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Science,</a:t>
                      </a:r>
                      <a:endParaRPr sz="1200">
                        <a:latin typeface="Lato"/>
                        <a:cs typeface="Lato"/>
                      </a:endParaRPr>
                    </a:p>
                    <a:p>
                      <a:pPr marL="380365" marR="667385">
                        <a:lnSpc>
                          <a:spcPts val="1440"/>
                        </a:lnSpc>
                        <a:spcBef>
                          <a:spcPts val="10"/>
                        </a:spcBef>
                      </a:pPr>
                      <a:r>
                        <a:rPr dirty="0" sz="1200" spc="-2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Technology, 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Engineering</a:t>
                      </a:r>
                      <a:r>
                        <a:rPr dirty="0" sz="1200" spc="-12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  </a:t>
                      </a: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Mathematics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107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243204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 managing, and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providing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scientific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research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professional and 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technical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(e.g.,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physical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social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science,</a:t>
                      </a:r>
                      <a:r>
                        <a:rPr dirty="0" sz="1100" spc="-8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engineering),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including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laboratory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testing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research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development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  <a:tr h="716915">
                <a:tc>
                  <a:txBody>
                    <a:bodyPr/>
                    <a:lstStyle/>
                    <a:p>
                      <a:pPr marL="57150">
                        <a:lnSpc>
                          <a:spcPts val="1880"/>
                        </a:lnSpc>
                        <a:spcBef>
                          <a:spcPts val="425"/>
                        </a:spcBef>
                      </a:pPr>
                      <a:r>
                        <a:rPr dirty="0" sz="1600" spc="-5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16.</a:t>
                      </a:r>
                      <a:r>
                        <a:rPr dirty="0" sz="1600" spc="-70" b="1">
                          <a:solidFill>
                            <a:srgbClr val="231F20"/>
                          </a:solidFill>
                          <a:latin typeface="Lato-Black"/>
                          <a:cs typeface="Lato-Black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Transportation,</a:t>
                      </a:r>
                      <a:endParaRPr sz="1200">
                        <a:latin typeface="Lato"/>
                        <a:cs typeface="Lato"/>
                      </a:endParaRPr>
                    </a:p>
                    <a:p>
                      <a:pPr marL="409575" marR="789305" indent="-29845">
                        <a:lnSpc>
                          <a:spcPts val="1440"/>
                        </a:lnSpc>
                        <a:spcBef>
                          <a:spcPts val="10"/>
                        </a:spcBef>
                      </a:pPr>
                      <a:r>
                        <a:rPr dirty="0" sz="12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Distribution  </a:t>
                      </a:r>
                      <a:r>
                        <a:rPr dirty="0" sz="1200" spc="-1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&amp;</a:t>
                      </a:r>
                      <a:r>
                        <a:rPr dirty="0" sz="1200" spc="-100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 </a:t>
                      </a:r>
                      <a:r>
                        <a:rPr dirty="0" sz="1200" spc="-5">
                          <a:solidFill>
                            <a:srgbClr val="231F20"/>
                          </a:solidFill>
                          <a:latin typeface="Lato"/>
                          <a:cs typeface="Lato"/>
                        </a:rPr>
                        <a:t>Logistics</a:t>
                      </a:r>
                      <a:endParaRPr sz="1200">
                        <a:latin typeface="Lato"/>
                        <a:cs typeface="Lato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0" marR="109220"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mangagement,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movement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of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people,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materials,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goods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2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by</a:t>
                      </a:r>
                      <a:r>
                        <a:rPr dirty="0" sz="1100" spc="-8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road, 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pipeline,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air, </a:t>
                      </a:r>
                      <a:r>
                        <a:rPr dirty="0" sz="1100" spc="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rail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water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 spc="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related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professional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technical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support  services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such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transportation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infrastructure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planning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management,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logis- 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tics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services,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mobile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equipment,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and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facility</a:t>
                      </a:r>
                      <a:r>
                        <a:rPr dirty="0" sz="1100" spc="-90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 </a:t>
                      </a:r>
                      <a:r>
                        <a:rPr dirty="0" sz="1100" spc="-15">
                          <a:solidFill>
                            <a:srgbClr val="231F20"/>
                          </a:solidFill>
                          <a:latin typeface="Lato-Light"/>
                          <a:cs typeface="Lato-Light"/>
                        </a:rPr>
                        <a:t>maintenance.</a:t>
                      </a:r>
                      <a:endParaRPr sz="1100">
                        <a:latin typeface="Lato-Light"/>
                        <a:cs typeface="Lato-Light"/>
                      </a:endParaRPr>
                    </a:p>
                  </a:txBody>
                  <a:tcPr marL="0" marR="0" marB="0" marT="23495">
                    <a:lnL w="12700">
                      <a:solidFill>
                        <a:srgbClr val="231F20"/>
                      </a:solidFill>
                      <a:prstDash val="solid"/>
                    </a:lnL>
                    <a:lnR w="12700">
                      <a:solidFill>
                        <a:srgbClr val="231F20"/>
                      </a:solidFill>
                      <a:prstDash val="solid"/>
                    </a:lnR>
                    <a:lnT w="12700">
                      <a:solidFill>
                        <a:srgbClr val="231F20"/>
                      </a:solidFill>
                      <a:prstDash val="solid"/>
                    </a:lnT>
                    <a:lnB w="12700">
                      <a:solidFill>
                        <a:srgbClr val="231F2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444500" y="404874"/>
            <a:ext cx="1735455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b="1">
                <a:solidFill>
                  <a:srgbClr val="231F20"/>
                </a:solidFill>
                <a:latin typeface="Lato-Black"/>
                <a:cs typeface="Lato-Black"/>
              </a:rPr>
              <a:t>16 </a:t>
            </a:r>
            <a:r>
              <a:rPr dirty="0" sz="1600" spc="25" b="1">
                <a:solidFill>
                  <a:srgbClr val="231F20"/>
                </a:solidFill>
                <a:latin typeface="Lato-Black"/>
                <a:cs typeface="Lato-Black"/>
              </a:rPr>
              <a:t>Career</a:t>
            </a:r>
            <a:r>
              <a:rPr dirty="0" sz="1600" spc="-210" b="1">
                <a:solidFill>
                  <a:srgbClr val="231F20"/>
                </a:solidFill>
                <a:latin typeface="Lato-Black"/>
                <a:cs typeface="Lato-Black"/>
              </a:rPr>
              <a:t> </a:t>
            </a:r>
            <a:r>
              <a:rPr dirty="0" sz="1600" spc="10" b="1">
                <a:solidFill>
                  <a:srgbClr val="231F20"/>
                </a:solidFill>
                <a:latin typeface="Lato-Black"/>
                <a:cs typeface="Lato-Black"/>
              </a:rPr>
              <a:t>Clusters</a:t>
            </a:r>
            <a:endParaRPr sz="1600">
              <a:latin typeface="Lato-Black"/>
              <a:cs typeface="Lato-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2018-09-28T18:36:56Z</dcterms:created>
  <dcterms:modified xsi:type="dcterms:W3CDTF">2018-09-28T18:36:56Z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2018-09-28T00:00:00Z</vt:filetime>
  </property>
  <property fmtid="{D5CDD505-2E9C-101B-9397-08002B2CF9AE}" pid="3" name="LastSaved">
    <vt:filetime>2018-09-28T00:00:00Z</vt:filetime>
  </property>
</Properties>
</file>